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80" r:id="rId1"/>
  </p:sldMasterIdLst>
  <p:notesMasterIdLst>
    <p:notesMasterId r:id="rId11"/>
  </p:notes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howGuides="1"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F4CED86-727D-4117-BA87-1A574D3D45FC}" type="datetimeFigureOut">
              <a:rPr lang="fa-IR" smtClean="0"/>
              <a:t>04/16/1441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4CC4CFF-ABAF-48F6-B211-DDBD074CB06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2443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4CFF-ABAF-48F6-B211-DDBD074CB06E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93060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4CFF-ABAF-48F6-B211-DDBD074CB06E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845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6E06C415-9ED0-4B93-9649-66855333BF6D}" type="datetimeFigureOut">
              <a:rPr lang="fa-IR" smtClean="0"/>
              <a:t>04/16/1441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4B4BD13-C932-4366-91EE-2906B7916FF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C415-9ED0-4B93-9649-66855333BF6D}" type="datetimeFigureOut">
              <a:rPr lang="fa-IR" smtClean="0"/>
              <a:t>04/16/1441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BD13-C932-4366-91EE-2906B7916FF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C415-9ED0-4B93-9649-66855333BF6D}" type="datetimeFigureOut">
              <a:rPr lang="fa-IR" smtClean="0"/>
              <a:t>04/16/1441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BD13-C932-4366-91EE-2906B7916FF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C415-9ED0-4B93-9649-66855333BF6D}" type="datetimeFigureOut">
              <a:rPr lang="fa-IR" smtClean="0"/>
              <a:t>04/16/1441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BD13-C932-4366-91EE-2906B7916FF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C415-9ED0-4B93-9649-66855333BF6D}" type="datetimeFigureOut">
              <a:rPr lang="fa-IR" smtClean="0"/>
              <a:t>04/16/1441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BD13-C932-4366-91EE-2906B7916FF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C415-9ED0-4B93-9649-66855333BF6D}" type="datetimeFigureOut">
              <a:rPr lang="fa-IR" smtClean="0"/>
              <a:t>04/16/1441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BD13-C932-4366-91EE-2906B7916FFE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C415-9ED0-4B93-9649-66855333BF6D}" type="datetimeFigureOut">
              <a:rPr lang="fa-IR" smtClean="0"/>
              <a:t>04/16/1441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BD13-C932-4366-91EE-2906B7916FFE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C415-9ED0-4B93-9649-66855333BF6D}" type="datetimeFigureOut">
              <a:rPr lang="fa-IR" smtClean="0"/>
              <a:t>04/16/1441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BD13-C932-4366-91EE-2906B7916FF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C415-9ED0-4B93-9649-66855333BF6D}" type="datetimeFigureOut">
              <a:rPr lang="fa-IR" smtClean="0"/>
              <a:t>04/16/1441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BD13-C932-4366-91EE-2906B7916FF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6E06C415-9ED0-4B93-9649-66855333BF6D}" type="datetimeFigureOut">
              <a:rPr lang="fa-IR" smtClean="0"/>
              <a:t>04/16/1441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4B4BD13-C932-4366-91EE-2906B7916FF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6E06C415-9ED0-4B93-9649-66855333BF6D}" type="datetimeFigureOut">
              <a:rPr lang="fa-IR" smtClean="0"/>
              <a:t>04/16/1441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4B4BD13-C932-4366-91EE-2906B7916FF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E06C415-9ED0-4B93-9649-66855333BF6D}" type="datetimeFigureOut">
              <a:rPr lang="fa-IR" smtClean="0"/>
              <a:t>04/16/1441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4B4BD13-C932-4366-91EE-2906B7916FFE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8000" b="1" dirty="0" smtClean="0"/>
              <a:t>اخلاق کاربردی</a:t>
            </a:r>
            <a:endParaRPr lang="fa-IR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</a:rPr>
              <a:t>Applied Ethics</a:t>
            </a:r>
            <a:endParaRPr lang="fa-IR" sz="5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93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آشنایی با موضوع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a-IR" sz="2800" b="1" dirty="0"/>
              <a:t>1</a:t>
            </a:r>
            <a:r>
              <a:rPr lang="fa-IR" sz="2800" b="1" dirty="0" smtClean="0"/>
              <a:t>-  فلسفه ی اخلاق / اخلاقیات            </a:t>
            </a:r>
            <a:r>
              <a:rPr lang="en-US" sz="2800" b="1" dirty="0" smtClean="0"/>
              <a:t>Ethics/Morality</a:t>
            </a:r>
            <a:endParaRPr lang="fa-IR" sz="28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fa-IR" sz="2800" b="1" dirty="0"/>
              <a:t>2</a:t>
            </a:r>
            <a:r>
              <a:rPr lang="fa-IR" sz="2800" b="1" dirty="0" smtClean="0"/>
              <a:t>- دو راهی های اخلاقی                  </a:t>
            </a:r>
            <a:r>
              <a:rPr lang="en-US" sz="2800" b="1" dirty="0" smtClean="0"/>
              <a:t>Dilemmas</a:t>
            </a:r>
            <a:r>
              <a:rPr lang="fa-IR" sz="2800" b="1" dirty="0" smtClean="0"/>
              <a:t>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sz="2800" b="1" dirty="0"/>
              <a:t> </a:t>
            </a:r>
            <a:r>
              <a:rPr lang="fa-IR" sz="2800" b="1" dirty="0" smtClean="0"/>
              <a:t>          ◄ قایق هیوم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sz="2800" b="1" dirty="0"/>
              <a:t> </a:t>
            </a:r>
            <a:r>
              <a:rPr lang="fa-IR" sz="2800" b="1" dirty="0" smtClean="0"/>
              <a:t>          ◄ قطار برقی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sz="2800" b="1" dirty="0" smtClean="0"/>
              <a:t>3- جایگاه بحث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sz="2800" b="1" dirty="0"/>
              <a:t> </a:t>
            </a:r>
            <a:r>
              <a:rPr lang="fa-IR" sz="2800" b="1" dirty="0" smtClean="0"/>
              <a:t>          ◄ پژوهش و نوع آن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sz="2800" b="1" dirty="0"/>
              <a:t> </a:t>
            </a:r>
            <a:r>
              <a:rPr lang="fa-IR" sz="2800" b="1" dirty="0" smtClean="0"/>
              <a:t>          ◄ نظام اداری </a:t>
            </a:r>
            <a:endParaRPr lang="fa-IR" sz="2800" b="1" dirty="0"/>
          </a:p>
        </p:txBody>
      </p:sp>
    </p:spTree>
    <p:extLst>
      <p:ext uri="{BB962C8B-B14F-4D97-AF65-F5344CB8AC3E}">
        <p14:creationId xmlns:p14="http://schemas.microsoft.com/office/powerpoint/2010/main" val="32080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800" b="1" dirty="0" smtClean="0"/>
              <a:t>شاخه های فلسفه اخلاق</a:t>
            </a:r>
            <a:endParaRPr lang="fa-IR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fa-IR" sz="2800" b="1" dirty="0" smtClean="0"/>
              <a:t>◄ فرااخلاق  </a:t>
            </a:r>
            <a:r>
              <a:rPr lang="en-US" sz="2800" b="1" dirty="0" err="1" smtClean="0"/>
              <a:t>Metaethics</a:t>
            </a:r>
            <a:r>
              <a:rPr lang="en-US" sz="2800" b="1" dirty="0" smtClean="0"/>
              <a:t>              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US" sz="2800" b="1" dirty="0" smtClean="0"/>
              <a:t>◄</a:t>
            </a:r>
            <a:r>
              <a:rPr lang="fa-IR" sz="2800" b="1" dirty="0" smtClean="0"/>
              <a:t> </a:t>
            </a:r>
            <a:r>
              <a:rPr lang="fa-IR" sz="2800" b="1" i="1" u="sng" dirty="0" smtClean="0">
                <a:solidFill>
                  <a:srgbClr val="FF0000"/>
                </a:solidFill>
              </a:rPr>
              <a:t>اخلاق هنجاری  </a:t>
            </a:r>
            <a:r>
              <a:rPr lang="en-US" sz="2800" b="1" i="1" u="sng" dirty="0" smtClean="0">
                <a:solidFill>
                  <a:srgbClr val="FF0000"/>
                </a:solidFill>
              </a:rPr>
              <a:t>Normative Ethics       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US" sz="2800" b="1" dirty="0" smtClean="0"/>
              <a:t>◄</a:t>
            </a:r>
            <a:r>
              <a:rPr lang="fa-IR" sz="2800" b="1" dirty="0" smtClean="0"/>
              <a:t> </a:t>
            </a:r>
            <a:r>
              <a:rPr lang="fa-IR" sz="2800" b="1" i="1" u="sng" dirty="0" smtClean="0">
                <a:solidFill>
                  <a:srgbClr val="FF0000"/>
                </a:solidFill>
              </a:rPr>
              <a:t>اخلاق کاربردی        </a:t>
            </a:r>
            <a:r>
              <a:rPr lang="en-US" sz="2800" b="1" i="1" u="sng" dirty="0" smtClean="0">
                <a:solidFill>
                  <a:srgbClr val="FF0000"/>
                </a:solidFill>
              </a:rPr>
              <a:t>Applied Ethics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US" sz="2800" b="1" dirty="0" smtClean="0"/>
              <a:t>◄</a:t>
            </a:r>
            <a:r>
              <a:rPr lang="fa-IR" sz="2800" b="1" dirty="0" smtClean="0"/>
              <a:t>اخلاق توصیفی </a:t>
            </a:r>
            <a:r>
              <a:rPr lang="en-US" sz="2800" b="1" dirty="0" smtClean="0"/>
              <a:t>Descriptive Ethics        </a:t>
            </a:r>
            <a:endParaRPr lang="fa-IR" sz="2800" b="1" dirty="0"/>
          </a:p>
        </p:txBody>
      </p:sp>
    </p:spTree>
    <p:extLst>
      <p:ext uri="{BB962C8B-B14F-4D97-AF65-F5344CB8AC3E}">
        <p14:creationId xmlns:p14="http://schemas.microsoft.com/office/powerpoint/2010/main" val="323411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800" b="1" dirty="0" smtClean="0"/>
              <a:t>فرااخلاق</a:t>
            </a:r>
            <a:endParaRPr lang="fa-IR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fa-IR" sz="3200" b="1" dirty="0" smtClean="0"/>
              <a:t>● نسبیت گرایی/ مطلق گرایی اخلاقی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fa-IR" sz="3200" b="1" dirty="0" smtClean="0"/>
              <a:t>● رابطه ی دین و اخلاق 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fa-IR" sz="3200" b="1" dirty="0" smtClean="0"/>
              <a:t>● میزان مطالبه اخلاق</a:t>
            </a:r>
          </a:p>
          <a:p>
            <a:pPr marL="0" indent="0">
              <a:lnSpc>
                <a:spcPct val="300000"/>
              </a:lnSpc>
              <a:buNone/>
            </a:pPr>
            <a:endParaRPr lang="fa-IR" sz="2800" b="1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003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800" b="1" dirty="0" smtClean="0"/>
              <a:t>اخلاق هنجاری</a:t>
            </a:r>
            <a:endParaRPr lang="fa-IR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50000"/>
              </a:lnSpc>
            </a:pPr>
            <a:r>
              <a:rPr lang="fa-IR" sz="3200" b="1" dirty="0" smtClean="0"/>
              <a:t>◄ فایده گرایی ( نتیجه ی فعل)              </a:t>
            </a:r>
            <a:r>
              <a:rPr lang="en-US" sz="3200" b="1" dirty="0" smtClean="0"/>
              <a:t>Utilitarianism</a:t>
            </a:r>
          </a:p>
          <a:p>
            <a:pPr>
              <a:lnSpc>
                <a:spcPct val="250000"/>
              </a:lnSpc>
            </a:pPr>
            <a:r>
              <a:rPr lang="en-US" sz="3200" b="1" dirty="0" smtClean="0"/>
              <a:t>◄</a:t>
            </a:r>
            <a:r>
              <a:rPr lang="fa-IR" sz="3200" b="1" dirty="0" smtClean="0"/>
              <a:t> وظیفه گرایی ( خود فعل)     </a:t>
            </a:r>
            <a:r>
              <a:rPr lang="en-US" sz="3200" b="1" dirty="0" smtClean="0"/>
              <a:t>Deontological Ethics</a:t>
            </a:r>
            <a:endParaRPr lang="fa-IR" sz="3200" b="1" dirty="0" smtClean="0"/>
          </a:p>
          <a:p>
            <a:pPr>
              <a:lnSpc>
                <a:spcPct val="250000"/>
              </a:lnSpc>
            </a:pPr>
            <a:r>
              <a:rPr lang="en-US" sz="3200" b="1" dirty="0" smtClean="0"/>
              <a:t>◄</a:t>
            </a:r>
            <a:r>
              <a:rPr lang="fa-IR" sz="3200" b="1" dirty="0" smtClean="0"/>
              <a:t> اخلاق فضیلت (فاعل)                      </a:t>
            </a:r>
            <a:r>
              <a:rPr lang="en-US" sz="3200" b="1" dirty="0" smtClean="0"/>
              <a:t>Virtue Ethics</a:t>
            </a:r>
            <a:endParaRPr lang="fa-IR" sz="3200" b="1" dirty="0"/>
          </a:p>
        </p:txBody>
      </p:sp>
    </p:spTree>
    <p:extLst>
      <p:ext uri="{BB962C8B-B14F-4D97-AF65-F5344CB8AC3E}">
        <p14:creationId xmlns:p14="http://schemas.microsoft.com/office/powerpoint/2010/main" val="368110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800" b="1" dirty="0" smtClean="0"/>
              <a:t>اخلاق کاربردی</a:t>
            </a:r>
            <a:endParaRPr lang="fa-IR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fa-IR" b="1" dirty="0" smtClean="0"/>
              <a:t>◄ </a:t>
            </a:r>
            <a:r>
              <a:rPr lang="fa-IR" b="1" dirty="0" smtClean="0">
                <a:solidFill>
                  <a:srgbClr val="FF0000"/>
                </a:solidFill>
              </a:rPr>
              <a:t>اخلاق پزشکی</a:t>
            </a:r>
            <a:r>
              <a:rPr lang="fa-IR" b="1" dirty="0" smtClean="0"/>
              <a:t>( مرگ آسان، شبیه سازی،....)</a:t>
            </a:r>
          </a:p>
          <a:p>
            <a:pPr>
              <a:lnSpc>
                <a:spcPct val="150000"/>
              </a:lnSpc>
            </a:pPr>
            <a:r>
              <a:rPr lang="fa-IR" b="1" dirty="0" smtClean="0"/>
              <a:t>◄</a:t>
            </a:r>
            <a:r>
              <a:rPr lang="fa-IR" b="1" dirty="0" smtClean="0">
                <a:solidFill>
                  <a:srgbClr val="FF0000"/>
                </a:solidFill>
              </a:rPr>
              <a:t>سیاست</a:t>
            </a:r>
            <a:r>
              <a:rPr lang="fa-IR" b="1" dirty="0" smtClean="0"/>
              <a:t>( دست های آلوده، صلح و جنگ، اقدامات جبرانی، ....)</a:t>
            </a:r>
          </a:p>
          <a:p>
            <a:pPr>
              <a:lnSpc>
                <a:spcPct val="150000"/>
              </a:lnSpc>
            </a:pPr>
            <a:r>
              <a:rPr lang="fa-IR" b="1" dirty="0" smtClean="0"/>
              <a:t>◄</a:t>
            </a:r>
            <a:r>
              <a:rPr lang="fa-IR" b="1" dirty="0" smtClean="0">
                <a:solidFill>
                  <a:srgbClr val="FF0000"/>
                </a:solidFill>
              </a:rPr>
              <a:t>اقتصاد</a:t>
            </a:r>
            <a:r>
              <a:rPr lang="fa-IR" b="1" dirty="0" smtClean="0"/>
              <a:t>( تجارت، فقر جهانی،....)</a:t>
            </a:r>
          </a:p>
          <a:p>
            <a:pPr>
              <a:lnSpc>
                <a:spcPct val="150000"/>
              </a:lnSpc>
            </a:pPr>
            <a:r>
              <a:rPr lang="fa-IR" b="1" dirty="0" smtClean="0"/>
              <a:t>◄</a:t>
            </a:r>
            <a:r>
              <a:rPr lang="fa-IR" b="1" dirty="0" smtClean="0">
                <a:solidFill>
                  <a:srgbClr val="FF0000"/>
                </a:solidFill>
              </a:rPr>
              <a:t>مدیریت</a:t>
            </a:r>
          </a:p>
          <a:p>
            <a:pPr>
              <a:lnSpc>
                <a:spcPct val="150000"/>
              </a:lnSpc>
            </a:pPr>
            <a:r>
              <a:rPr lang="fa-IR" b="1" dirty="0" smtClean="0"/>
              <a:t>◄</a:t>
            </a:r>
            <a:r>
              <a:rPr lang="fa-IR" b="1" dirty="0" smtClean="0">
                <a:solidFill>
                  <a:srgbClr val="FF0000"/>
                </a:solidFill>
              </a:rPr>
              <a:t>اخلاق حرفه ای</a:t>
            </a:r>
            <a:r>
              <a:rPr lang="fa-IR" b="1" dirty="0" smtClean="0"/>
              <a:t> ( منشورهای اخلاقی، ....)</a:t>
            </a:r>
            <a:endParaRPr lang="fa-I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fa-IR" b="1" dirty="0" smtClean="0"/>
              <a:t>◄</a:t>
            </a:r>
            <a:r>
              <a:rPr lang="fa-IR" b="1" dirty="0" smtClean="0">
                <a:solidFill>
                  <a:srgbClr val="FF0000"/>
                </a:solidFill>
              </a:rPr>
              <a:t>اخلاق حیوانات </a:t>
            </a:r>
            <a:r>
              <a:rPr lang="fa-IR" b="1" dirty="0" smtClean="0"/>
              <a:t>( آزمایش روی حیوانات، تغذیه، پوست)</a:t>
            </a:r>
          </a:p>
          <a:p>
            <a:pPr>
              <a:lnSpc>
                <a:spcPct val="150000"/>
              </a:lnSpc>
            </a:pPr>
            <a:r>
              <a:rPr lang="fa-IR" b="1" dirty="0" smtClean="0"/>
              <a:t>◄</a:t>
            </a:r>
            <a:r>
              <a:rPr lang="fa-IR" b="1" dirty="0" smtClean="0">
                <a:solidFill>
                  <a:srgbClr val="FF0000"/>
                </a:solidFill>
              </a:rPr>
              <a:t>اخلاق محیط زیست</a:t>
            </a:r>
          </a:p>
          <a:p>
            <a:pPr>
              <a:lnSpc>
                <a:spcPct val="200000"/>
              </a:lnSpc>
            </a:pPr>
            <a:endParaRPr lang="fa-IR" b="1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3456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ابزارهای ارزیابی نظریه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sz="3200" b="1" dirty="0" smtClean="0">
                <a:solidFill>
                  <a:srgbClr val="FF0000"/>
                </a:solidFill>
              </a:rPr>
              <a:t>مغالطه</a:t>
            </a:r>
          </a:p>
          <a:p>
            <a:r>
              <a:rPr lang="fa-IR" dirty="0" smtClean="0"/>
              <a:t>1- مغالطه پهلوان پنبه</a:t>
            </a:r>
          </a:p>
          <a:p>
            <a:r>
              <a:rPr lang="fa-IR" dirty="0" smtClean="0"/>
              <a:t>2- مغالطه </a:t>
            </a:r>
            <a:r>
              <a:rPr lang="fa-IR" dirty="0" smtClean="0"/>
              <a:t>کُنه  و وَجه</a:t>
            </a:r>
            <a:endParaRPr lang="fa-IR" dirty="0" smtClean="0"/>
          </a:p>
          <a:p>
            <a:r>
              <a:rPr lang="fa-IR" dirty="0" smtClean="0"/>
              <a:t>3- مغالطه منشأ</a:t>
            </a:r>
          </a:p>
          <a:p>
            <a:r>
              <a:rPr lang="fa-IR" dirty="0" smtClean="0"/>
              <a:t>4- مغالطه واژگان مبهم</a:t>
            </a:r>
          </a:p>
          <a:p>
            <a:r>
              <a:rPr lang="fa-IR" sz="3200" b="1" dirty="0" smtClean="0">
                <a:solidFill>
                  <a:srgbClr val="FF0000"/>
                </a:solidFill>
              </a:rPr>
              <a:t>مفاهیم وتویی</a:t>
            </a:r>
          </a:p>
          <a:p>
            <a:r>
              <a:rPr lang="fa-IR" dirty="0" smtClean="0"/>
              <a:t>1- عدالت</a:t>
            </a:r>
          </a:p>
          <a:p>
            <a:r>
              <a:rPr lang="fa-IR" dirty="0" smtClean="0"/>
              <a:t>2- خودآیینی</a:t>
            </a:r>
          </a:p>
          <a:p>
            <a:r>
              <a:rPr lang="fa-IR" dirty="0" smtClean="0"/>
              <a:t>3-ضرر رسانی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7481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فایده گرایی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250000"/>
              </a:lnSpc>
            </a:pPr>
            <a:r>
              <a:rPr lang="fa-IR" dirty="0" smtClean="0"/>
              <a:t>◄ </a:t>
            </a:r>
            <a:r>
              <a:rPr lang="fa-IR" sz="3200" b="1" u="sng" dirty="0" smtClean="0"/>
              <a:t>اصل واحد:</a:t>
            </a:r>
            <a:r>
              <a:rPr lang="fa-IR" sz="3200" b="1" dirty="0" smtClean="0"/>
              <a:t>       </a:t>
            </a:r>
            <a:r>
              <a:rPr lang="fa-IR" sz="3600" b="1" i="1" dirty="0" smtClean="0"/>
              <a:t>بیشترین </a:t>
            </a:r>
            <a:r>
              <a:rPr lang="fa-IR" sz="3600" b="1" i="1" dirty="0" smtClean="0">
                <a:solidFill>
                  <a:srgbClr val="FF0000"/>
                </a:solidFill>
              </a:rPr>
              <a:t>فایده </a:t>
            </a:r>
            <a:r>
              <a:rPr lang="fa-IR" sz="3600" b="1" i="1" dirty="0" smtClean="0"/>
              <a:t>برای بیشترین </a:t>
            </a:r>
            <a:r>
              <a:rPr lang="fa-IR" sz="3600" b="1" i="1" dirty="0" smtClean="0">
                <a:solidFill>
                  <a:srgbClr val="FF0000"/>
                </a:solidFill>
              </a:rPr>
              <a:t>افراد</a:t>
            </a:r>
          </a:p>
          <a:p>
            <a:pPr>
              <a:lnSpc>
                <a:spcPct val="250000"/>
              </a:lnSpc>
            </a:pPr>
            <a:r>
              <a:rPr lang="fa-IR" sz="3600" b="1" i="1" dirty="0">
                <a:solidFill>
                  <a:srgbClr val="FF0000"/>
                </a:solidFill>
              </a:rPr>
              <a:t>●</a:t>
            </a:r>
            <a:r>
              <a:rPr lang="fa-IR" sz="3600" b="1" i="1" dirty="0" smtClean="0">
                <a:solidFill>
                  <a:srgbClr val="FF0000"/>
                </a:solidFill>
              </a:rPr>
              <a:t> </a:t>
            </a:r>
            <a:r>
              <a:rPr lang="fa-IR" sz="3600" b="1" i="1" dirty="0" smtClean="0">
                <a:solidFill>
                  <a:schemeClr val="accent2">
                    <a:lumMod val="75000"/>
                  </a:schemeClr>
                </a:solidFill>
              </a:rPr>
              <a:t>تربیت اخلاقی بر اساس قواعد </a:t>
            </a:r>
            <a:r>
              <a:rPr lang="fa-IR" sz="3600" b="1" i="1" dirty="0" smtClean="0">
                <a:solidFill>
                  <a:srgbClr val="00B050"/>
                </a:solidFill>
              </a:rPr>
              <a:t>+</a:t>
            </a:r>
            <a:r>
              <a:rPr lang="fa-IR" sz="3600" b="1" i="1" dirty="0" smtClean="0">
                <a:solidFill>
                  <a:srgbClr val="FF0000"/>
                </a:solidFill>
              </a:rPr>
              <a:t> </a:t>
            </a:r>
            <a:r>
              <a:rPr lang="fa-IR" sz="3600" b="1" i="1" dirty="0" smtClean="0">
                <a:solidFill>
                  <a:schemeClr val="accent2">
                    <a:lumMod val="75000"/>
                  </a:schemeClr>
                </a:solidFill>
              </a:rPr>
              <a:t>تنها یک فعل درست</a:t>
            </a:r>
            <a:endParaRPr lang="fa-IR" sz="36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250000"/>
              </a:lnSpc>
            </a:pPr>
            <a:r>
              <a:rPr lang="fa-IR" b="1" dirty="0" smtClean="0"/>
              <a:t>◄ پیشینه ی  تاریخی</a:t>
            </a:r>
          </a:p>
          <a:p>
            <a:pPr>
              <a:lnSpc>
                <a:spcPct val="250000"/>
              </a:lnSpc>
            </a:pPr>
            <a:r>
              <a:rPr lang="fa-IR" b="1" dirty="0" smtClean="0"/>
              <a:t>◄ نقاط قوت </a:t>
            </a:r>
          </a:p>
          <a:p>
            <a:pPr>
              <a:lnSpc>
                <a:spcPct val="250000"/>
              </a:lnSpc>
            </a:pPr>
            <a:r>
              <a:rPr lang="fa-IR" b="1" dirty="0" smtClean="0"/>
              <a:t>◄ نقاط ضعف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37587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وظیفه گرایی اخلاقی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FF0000"/>
                </a:solidFill>
                <a:latin typeface="Calibri"/>
              </a:rPr>
              <a:t>• </a:t>
            </a:r>
            <a:r>
              <a:rPr lang="fa-IR" dirty="0" smtClean="0">
                <a:solidFill>
                  <a:srgbClr val="FF0000"/>
                </a:solidFill>
              </a:rPr>
              <a:t>تاریخچه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FF0000"/>
                </a:solidFill>
                <a:latin typeface="Calibri"/>
              </a:rPr>
              <a:t>• </a:t>
            </a:r>
            <a:r>
              <a:rPr lang="fa-IR" dirty="0" smtClean="0">
                <a:solidFill>
                  <a:srgbClr val="FF0000"/>
                </a:solidFill>
              </a:rPr>
              <a:t>وظیفه گرایی کانت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dirty="0" smtClean="0"/>
              <a:t>    1- تعریف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dirty="0"/>
              <a:t> </a:t>
            </a:r>
            <a:r>
              <a:rPr lang="fa-IR" dirty="0" smtClean="0"/>
              <a:t>   2- شرایط اخلاقی بودن یک فعل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dirty="0"/>
              <a:t> </a:t>
            </a:r>
            <a:r>
              <a:rPr lang="fa-IR" dirty="0" smtClean="0"/>
              <a:t>   3- قواعد سه گانه ی تشخیص </a:t>
            </a:r>
            <a:r>
              <a:rPr lang="fa-IR" dirty="0" smtClean="0"/>
              <a:t>وظیفه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sz="3400" dirty="0" smtClean="0">
                <a:solidFill>
                  <a:schemeClr val="accent2">
                    <a:lumMod val="75000"/>
                  </a:schemeClr>
                </a:solidFill>
              </a:rPr>
              <a:t>● تربیت اخلاقی بر اساس قواعد </a:t>
            </a:r>
            <a:r>
              <a:rPr lang="fa-IR" sz="3400" dirty="0" smtClean="0">
                <a:solidFill>
                  <a:srgbClr val="00B050"/>
                </a:solidFill>
              </a:rPr>
              <a:t>+ </a:t>
            </a:r>
            <a:r>
              <a:rPr lang="fa-IR" sz="3400" dirty="0" smtClean="0">
                <a:solidFill>
                  <a:schemeClr val="accent2">
                    <a:lumMod val="75000"/>
                  </a:schemeClr>
                </a:solidFill>
              </a:rPr>
              <a:t>تنها یک فعل درست</a:t>
            </a:r>
            <a:endParaRPr lang="fa-IR" sz="3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FF0000"/>
                </a:solidFill>
                <a:latin typeface="Calibri"/>
              </a:rPr>
              <a:t>• نقاط قوت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FF0000"/>
                </a:solidFill>
                <a:latin typeface="Calibri"/>
              </a:rPr>
              <a:t>• نقاط ضعف</a:t>
            </a:r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92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113</TotalTime>
  <Words>278</Words>
  <Application>Microsoft Office PowerPoint</Application>
  <PresentationFormat>On-screen Show (4:3)</PresentationFormat>
  <Paragraphs>58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Pushpin</vt:lpstr>
      <vt:lpstr>اخلاق کاربردی</vt:lpstr>
      <vt:lpstr>آشنایی با موضوع</vt:lpstr>
      <vt:lpstr>شاخه های فلسفه اخلاق</vt:lpstr>
      <vt:lpstr>فرااخلاق</vt:lpstr>
      <vt:lpstr>اخلاق هنجاری</vt:lpstr>
      <vt:lpstr>اخلاق کاربردی</vt:lpstr>
      <vt:lpstr>ابزارهای ارزیابی نظریه ها</vt:lpstr>
      <vt:lpstr>فایده گرایی</vt:lpstr>
      <vt:lpstr>وظیفه گرایی اخلاقی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اخلاق کاربردی</dc:title>
  <dc:creator>user</dc:creator>
  <cp:lastModifiedBy>user</cp:lastModifiedBy>
  <cp:revision>12</cp:revision>
  <dcterms:created xsi:type="dcterms:W3CDTF">2019-12-10T16:16:34Z</dcterms:created>
  <dcterms:modified xsi:type="dcterms:W3CDTF">2019-12-13T16:11:26Z</dcterms:modified>
</cp:coreProperties>
</file>